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0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66" r:id="rId4"/>
    <p:sldId id="270" r:id="rId5"/>
    <p:sldId id="268" r:id="rId6"/>
  </p:sldIdLst>
  <p:sldSz cx="12192000" cy="6858000"/>
  <p:notesSz cx="6797675" cy="9926638"/>
  <p:custDataLst>
    <p:tags r:id="rId9"/>
  </p:custDataLst>
  <p:defaultTextStyle>
    <a:defPPr>
      <a:defRPr lang="de-DE"/>
    </a:defPPr>
    <a:lvl1pPr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U-Pseudonym 2516420951021208" initials="TP2" lastIdx="1" clrIdx="0">
    <p:extLst>
      <p:ext uri="{19B8F6BF-5375-455C-9EA6-DF929625EA0E}">
        <p15:presenceInfo xmlns:p15="http://schemas.microsoft.com/office/powerpoint/2012/main" userId="TU-Pseudonym 2516420951021208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7171"/>
    <a:srgbClr val="990000"/>
    <a:srgbClr val="5732D4"/>
    <a:srgbClr val="5533D8"/>
    <a:srgbClr val="AB164A"/>
    <a:srgbClr val="991C68"/>
    <a:srgbClr val="802591"/>
    <a:srgbClr val="7229A8"/>
    <a:srgbClr val="C6C6C6"/>
    <a:srgbClr val="BE10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192DE9-2271-AC41-BACE-684D3A4372B1}" v="120" dt="2021-12-09T11:14:13.4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4"/>
  </p:normalViewPr>
  <p:slideViewPr>
    <p:cSldViewPr snapToGrid="0">
      <p:cViewPr varScale="1">
        <p:scale>
          <a:sx n="72" d="100"/>
          <a:sy n="72" d="100"/>
        </p:scale>
        <p:origin x="792" y="-450"/>
      </p:cViewPr>
      <p:guideLst>
        <p:guide orient="horz" pos="216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gs" Target="tags/tag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759751D-9A53-4928-8A79-CB0EEA0F7C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D268519-70AA-431C-9E3E-7B05E69EF4E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95BF1-3C48-4C52-B785-8826C0699F19}" type="datetimeFigureOut">
              <a:rPr lang="de-DE" smtClean="0"/>
              <a:t>28.01.2022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97045DF-F4EB-4A68-A8F3-0FC18DCB091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4F353B7-8632-4F83-99BB-BDF27F3046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F5CD5-0916-4AF4-B43C-DB5F7A5F17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57415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endParaRPr lang="de-DE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5" y="0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endParaRPr lang="de-DE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5153"/>
            <a:ext cx="5438140" cy="446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583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b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endParaRPr lang="de-DE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5" y="9428583"/>
            <a:ext cx="2945659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b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fld id="{6B20ABA0-1007-4703-B048-52624A968109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9691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20ABA0-1007-4703-B048-52624A968109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0131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704108"/>
            <a:ext cx="9144000" cy="1897929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767171"/>
                </a:solidFill>
                <a:latin typeface="Bahnschrift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Bahnschrift" panose="020B0502040204020203" pitchFamily="34" charset="0"/>
              </a:defRPr>
            </a:lvl1pPr>
          </a:lstStyle>
          <a:p>
            <a:r>
              <a:rPr lang="de-DE">
                <a:latin typeface="Bahnschrift" panose="020B0502040204020203" pitchFamily="34" charset="0"/>
              </a:rPr>
              <a:t>01.12.21</a:t>
            </a:r>
            <a:endParaRPr lang="en-US">
              <a:latin typeface="Bahnschrift" panose="020B0502040204020203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Bahnschrift" panose="020B0502040204020203" pitchFamily="34" charset="0"/>
              </a:defRPr>
            </a:lvl1pPr>
          </a:lstStyle>
          <a:p>
            <a:r>
              <a:rPr lang="en-US"/>
              <a:t>Perception &amp; Image Quality [WiSe 21/22]</a:t>
            </a:r>
            <a:endParaRPr lang="en-US">
              <a:latin typeface="Bahnschrift" panose="020B0502040204020203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Bahnschrift" panose="020B0502040204020203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‹Nr.›</a:t>
            </a:fld>
            <a:endParaRPr lang="en-US">
              <a:latin typeface="Bahnschrift" panose="020B0502040204020203" pitchFamily="34" charset="0"/>
            </a:endParaRPr>
          </a:p>
        </p:txBody>
      </p:sp>
      <p:pic>
        <p:nvPicPr>
          <p:cNvPr id="8" name="Grafik 7" descr="Drei Kreise, die jeweils konzentrische Kreise enthalten.">
            <a:extLst>
              <a:ext uri="{FF2B5EF4-FFF2-40B4-BE49-F238E27FC236}">
                <a16:creationId xmlns:a16="http://schemas.microsoft.com/office/drawing/2014/main" id="{FAAF2579-B23E-4751-9C50-A3C689EF61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51110" y="3429000"/>
            <a:ext cx="4572000" cy="4572000"/>
          </a:xfrm>
          <a:prstGeom prst="rect">
            <a:avLst/>
          </a:prstGeom>
        </p:spPr>
      </p:pic>
      <p:pic>
        <p:nvPicPr>
          <p:cNvPr id="10" name="Grafik 9" descr="Eine Sammlung von Kreisen in verschiedenen Größen">
            <a:extLst>
              <a:ext uri="{FF2B5EF4-FFF2-40B4-BE49-F238E27FC236}">
                <a16:creationId xmlns:a16="http://schemas.microsoft.com/office/drawing/2014/main" id="{09EC985D-7664-4399-BAA0-5A357F8C9B0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 rot="17710161">
            <a:off x="-1152724" y="-478010"/>
            <a:ext cx="3501660" cy="350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83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>
            <a:lvl1pPr>
              <a:buFont typeface="Symbol" panose="05050102010706020507" pitchFamily="18" charset="2"/>
              <a:buChar char="-"/>
              <a:defRPr/>
            </a:lvl1pPr>
            <a:lvl2pPr>
              <a:buFont typeface="Symbol" panose="05050102010706020507" pitchFamily="18" charset="2"/>
              <a:buChar char="-"/>
              <a:defRPr/>
            </a:lvl2pPr>
            <a:lvl3pPr>
              <a:buFont typeface="Symbol" panose="05050102010706020507" pitchFamily="18" charset="2"/>
              <a:buChar char="-"/>
              <a:defRPr/>
            </a:lvl3pPr>
            <a:lvl4pPr>
              <a:buFont typeface="Symbol" panose="05050102010706020507" pitchFamily="18" charset="2"/>
              <a:buChar char="-"/>
              <a:defRPr/>
            </a:lvl4pPr>
            <a:lvl5pPr>
              <a:buFont typeface="Symbol" panose="05050102010706020507" pitchFamily="18" charset="2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Perception &amp; Image Quality [WiSe 21/22]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16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buFont typeface="Symbol" panose="05050102010706020507" pitchFamily="18" charset="2"/>
              <a:buChar char="-"/>
              <a:defRPr/>
            </a:lvl1pPr>
            <a:lvl2pPr>
              <a:buFont typeface="Symbol" panose="05050102010706020507" pitchFamily="18" charset="2"/>
              <a:buChar char="-"/>
              <a:defRPr/>
            </a:lvl2pPr>
            <a:lvl3pPr>
              <a:buFont typeface="Symbol" panose="05050102010706020507" pitchFamily="18" charset="2"/>
              <a:buChar char="-"/>
              <a:defRPr/>
            </a:lvl3pPr>
            <a:lvl4pPr>
              <a:buFont typeface="Symbol" panose="05050102010706020507" pitchFamily="18" charset="2"/>
              <a:buChar char="-"/>
              <a:defRPr/>
            </a:lvl4pPr>
            <a:lvl5pPr>
              <a:buFont typeface="Symbol" panose="05050102010706020507" pitchFamily="18" charset="2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Perception &amp; Image Quality [WiSe 21/22]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41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Drei Kreise, die jeweils konzentrische Kreise enthalten.">
            <a:extLst>
              <a:ext uri="{FF2B5EF4-FFF2-40B4-BE49-F238E27FC236}">
                <a16:creationId xmlns:a16="http://schemas.microsoft.com/office/drawing/2014/main" id="{5BB8EFA0-756C-4563-8702-85C1E61915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51110" y="3429000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833938"/>
            <a:ext cx="10515600" cy="4351338"/>
          </a:xfrm>
        </p:spPr>
        <p:txBody>
          <a:bodyPr/>
          <a:lstStyle>
            <a:lvl1pPr>
              <a:buFont typeface="Symbol" panose="05050102010706020507" pitchFamily="18" charset="2"/>
              <a:buChar char="-"/>
              <a:defRPr>
                <a:solidFill>
                  <a:srgbClr val="767171"/>
                </a:solidFill>
                <a:latin typeface="Bahnschrift" panose="020B0502040204020203" pitchFamily="34" charset="0"/>
              </a:defRPr>
            </a:lvl1pPr>
            <a:lvl2pPr>
              <a:buFont typeface="Symbol" panose="05050102010706020507" pitchFamily="18" charset="2"/>
              <a:buChar char="-"/>
              <a:defRPr>
                <a:solidFill>
                  <a:srgbClr val="767171"/>
                </a:solidFill>
                <a:latin typeface="Bahnschrift" panose="020B0502040204020203" pitchFamily="34" charset="0"/>
              </a:defRPr>
            </a:lvl2pPr>
            <a:lvl3pPr>
              <a:buFont typeface="Symbol" panose="05050102010706020507" pitchFamily="18" charset="2"/>
              <a:buChar char="-"/>
              <a:defRPr>
                <a:solidFill>
                  <a:srgbClr val="767171"/>
                </a:solidFill>
                <a:latin typeface="Bahnschrift" panose="020B0502040204020203" pitchFamily="34" charset="0"/>
              </a:defRPr>
            </a:lvl3pPr>
            <a:lvl4pPr>
              <a:buFont typeface="Symbol" panose="05050102010706020507" pitchFamily="18" charset="2"/>
              <a:buChar char="-"/>
              <a:defRPr>
                <a:solidFill>
                  <a:srgbClr val="767171"/>
                </a:solidFill>
                <a:latin typeface="Bahnschrift" panose="020B0502040204020203" pitchFamily="34" charset="0"/>
              </a:defRPr>
            </a:lvl4pPr>
            <a:lvl5pPr>
              <a:buFont typeface="Symbol" panose="05050102010706020507" pitchFamily="18" charset="2"/>
              <a:buChar char="-"/>
              <a:defRPr>
                <a:solidFill>
                  <a:srgbClr val="767171"/>
                </a:solidFill>
                <a:latin typeface="Bahnschrift" panose="020B0502040204020203" pitchFamily="34" charset="0"/>
              </a:defRPr>
            </a:lvl5pPr>
          </a:lstStyle>
          <a:p>
            <a:pPr lvl="0"/>
            <a:r>
              <a:rPr lang="en-US"/>
              <a:t> click to edit Master text styles</a:t>
            </a:r>
          </a:p>
          <a:p>
            <a:pPr lvl="1"/>
            <a:r>
              <a:rPr lang="en-US"/>
              <a:t> second level</a:t>
            </a:r>
          </a:p>
          <a:p>
            <a:pPr lvl="2"/>
            <a:r>
              <a:rPr lang="en-US"/>
              <a:t> third level</a:t>
            </a:r>
          </a:p>
          <a:p>
            <a:pPr lvl="3"/>
            <a:r>
              <a:rPr lang="en-US"/>
              <a:t> fourth level</a:t>
            </a:r>
          </a:p>
          <a:p>
            <a:pPr lvl="4"/>
            <a:r>
              <a:rPr lang="en-US"/>
              <a:t> 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645510" cy="365125"/>
          </a:xfrm>
          <a:solidFill>
            <a:schemeClr val="bg2">
              <a:lumMod val="75000"/>
            </a:schemeClr>
          </a:solidFill>
        </p:spPr>
        <p:txBody>
          <a:bodyPr/>
          <a:lstStyle>
            <a:lvl1pPr algn="ctr">
              <a:defRPr>
                <a:ln w="3175">
                  <a:noFill/>
                </a:ln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de-DE">
                <a:latin typeface="Bahnschrift" panose="020B0502040204020203" pitchFamily="34" charset="0"/>
              </a:rPr>
              <a:t>01.12.21</a:t>
            </a:r>
            <a:endParaRPr lang="en-US">
              <a:latin typeface="Bahnschrift" panose="020B0502040204020203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5510" y="6492875"/>
            <a:ext cx="6900980" cy="365125"/>
          </a:xfrm>
          <a:solidFill>
            <a:schemeClr val="bg2">
              <a:lumMod val="75000"/>
            </a:schemeClr>
          </a:solidFill>
        </p:spPr>
        <p:txBody>
          <a:bodyPr/>
          <a:lstStyle>
            <a:lvl1pPr>
              <a:defRPr>
                <a:ln w="3175">
                  <a:noFill/>
                </a:ln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r>
              <a:rPr lang="en-US"/>
              <a:t>Perception &amp; Image Quality [WiSe 21/22]</a:t>
            </a:r>
            <a:endParaRPr lang="en-US">
              <a:latin typeface="Bahnschrift" panose="020B0502040204020203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46490" y="6492875"/>
            <a:ext cx="2645510" cy="365125"/>
          </a:xfrm>
          <a:solidFill>
            <a:schemeClr val="bg2">
              <a:lumMod val="75000"/>
            </a:schemeClr>
          </a:solidFill>
        </p:spPr>
        <p:txBody>
          <a:bodyPr/>
          <a:lstStyle>
            <a:lvl1pPr algn="ctr">
              <a:defRPr>
                <a:ln w="3175">
                  <a:noFill/>
                </a:ln>
                <a:solidFill>
                  <a:schemeClr val="bg1"/>
                </a:solidFill>
                <a:latin typeface="Bahnschrift" panose="020B0502040204020203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‹Nr.›</a:t>
            </a:fld>
            <a:endParaRPr lang="en-US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33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Bahnschrif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Bahnschrif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Bahnschrift" panose="020B0502040204020203" pitchFamily="34" charset="0"/>
              </a:defRPr>
            </a:lvl1pPr>
          </a:lstStyle>
          <a:p>
            <a:r>
              <a:rPr lang="de-DE">
                <a:latin typeface="Bahnschrift" panose="020B0502040204020203" pitchFamily="34" charset="0"/>
              </a:rPr>
              <a:t>01.12.21</a:t>
            </a:r>
            <a:endParaRPr lang="en-US">
              <a:latin typeface="Bahnschrift" panose="020B0502040204020203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Bahnschrift" panose="020B0502040204020203" pitchFamily="34" charset="0"/>
              </a:defRPr>
            </a:lvl1pPr>
          </a:lstStyle>
          <a:p>
            <a:r>
              <a:rPr lang="en-US"/>
              <a:t>Perception &amp; Image Quality [WiSe 21/22]</a:t>
            </a:r>
            <a:endParaRPr lang="en-US">
              <a:latin typeface="Bahnschrift" panose="020B0502040204020203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Bahnschrift" panose="020B0502040204020203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‹Nr.›</a:t>
            </a:fld>
            <a:endParaRPr lang="en-US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747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buFont typeface="Symbol" panose="05050102010706020507" pitchFamily="18" charset="2"/>
              <a:buChar char="-"/>
              <a:defRPr/>
            </a:lvl1pPr>
            <a:lvl2pPr>
              <a:buFont typeface="Symbol" panose="05050102010706020507" pitchFamily="18" charset="2"/>
              <a:buChar char="-"/>
              <a:defRPr/>
            </a:lvl2pPr>
            <a:lvl3pPr>
              <a:buFont typeface="Symbol" panose="05050102010706020507" pitchFamily="18" charset="2"/>
              <a:buChar char="-"/>
              <a:defRPr/>
            </a:lvl3pPr>
            <a:lvl4pPr>
              <a:buFont typeface="Symbol" panose="05050102010706020507" pitchFamily="18" charset="2"/>
              <a:buChar char="-"/>
              <a:defRPr/>
            </a:lvl4pPr>
            <a:lvl5pPr>
              <a:buFont typeface="Symbol" panose="05050102010706020507" pitchFamily="18" charset="2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buFont typeface="Symbol" panose="05050102010706020507" pitchFamily="18" charset="2"/>
              <a:buChar char="-"/>
              <a:defRPr/>
            </a:lvl1pPr>
            <a:lvl2pPr>
              <a:buFont typeface="Symbol" panose="05050102010706020507" pitchFamily="18" charset="2"/>
              <a:buChar char="-"/>
              <a:defRPr/>
            </a:lvl2pPr>
            <a:lvl3pPr>
              <a:buFont typeface="Symbol" panose="05050102010706020507" pitchFamily="18" charset="2"/>
              <a:buChar char="-"/>
              <a:defRPr/>
            </a:lvl3pPr>
            <a:lvl4pPr>
              <a:buFont typeface="Symbol" panose="05050102010706020507" pitchFamily="18" charset="2"/>
              <a:buChar char="-"/>
              <a:defRPr/>
            </a:lvl4pPr>
            <a:lvl5pPr>
              <a:buFont typeface="Symbol" panose="05050102010706020507" pitchFamily="18" charset="2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Perception &amp; Image Quality [WiSe 21/22]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18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871153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buFont typeface="Symbol" panose="05050102010706020507" pitchFamily="18" charset="2"/>
              <a:buChar char="-"/>
              <a:defRPr/>
            </a:lvl1pPr>
            <a:lvl2pPr>
              <a:buFont typeface="Symbol" panose="05050102010706020507" pitchFamily="18" charset="2"/>
              <a:buChar char="-"/>
              <a:defRPr/>
            </a:lvl2pPr>
            <a:lvl3pPr>
              <a:buFont typeface="Symbol" panose="05050102010706020507" pitchFamily="18" charset="2"/>
              <a:buChar char="-"/>
              <a:defRPr/>
            </a:lvl3pPr>
            <a:lvl4pPr>
              <a:buFont typeface="Symbol" panose="05050102010706020507" pitchFamily="18" charset="2"/>
              <a:buChar char="-"/>
              <a:defRPr/>
            </a:lvl4pPr>
            <a:lvl5pPr>
              <a:buFont typeface="Symbol" panose="05050102010706020507" pitchFamily="18" charset="2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buFont typeface="Symbol" panose="05050102010706020507" pitchFamily="18" charset="2"/>
              <a:buChar char="-"/>
              <a:defRPr/>
            </a:lvl1pPr>
            <a:lvl2pPr>
              <a:buFont typeface="Symbol" panose="05050102010706020507" pitchFamily="18" charset="2"/>
              <a:buChar char="-"/>
              <a:defRPr/>
            </a:lvl2pPr>
            <a:lvl3pPr>
              <a:buFont typeface="Symbol" panose="05050102010706020507" pitchFamily="18" charset="2"/>
              <a:buChar char="-"/>
              <a:defRPr/>
            </a:lvl3pPr>
            <a:lvl4pPr>
              <a:buFont typeface="Symbol" panose="05050102010706020507" pitchFamily="18" charset="2"/>
              <a:buChar char="-"/>
              <a:defRPr/>
            </a:lvl4pPr>
            <a:lvl5pPr>
              <a:buFont typeface="Symbol" panose="05050102010706020507" pitchFamily="18" charset="2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Perception &amp; Image Quality [WiSe 21/22]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143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Perception &amp; Image Quality [WiSe 21/22]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01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Perception &amp; Image Quality [WiSe 21/22]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189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1762298"/>
            <a:ext cx="6172200" cy="4098752"/>
          </a:xfrm>
        </p:spPr>
        <p:txBody>
          <a:bodyPr/>
          <a:lstStyle>
            <a:lvl1pPr>
              <a:buFont typeface="Symbol" panose="05050102010706020507" pitchFamily="18" charset="2"/>
              <a:buChar char="-"/>
              <a:defRPr sz="3200"/>
            </a:lvl1pPr>
            <a:lvl2pPr>
              <a:buFont typeface="Symbol" panose="05050102010706020507" pitchFamily="18" charset="2"/>
              <a:buChar char="-"/>
              <a:defRPr sz="2800"/>
            </a:lvl2pPr>
            <a:lvl3pPr>
              <a:buFont typeface="Symbol" panose="05050102010706020507" pitchFamily="18" charset="2"/>
              <a:buChar char="-"/>
              <a:defRPr sz="2400"/>
            </a:lvl3pPr>
            <a:lvl4pPr>
              <a:buFont typeface="Symbol" panose="05050102010706020507" pitchFamily="18" charset="2"/>
              <a:buChar char="-"/>
              <a:defRPr sz="2000"/>
            </a:lvl4pPr>
            <a:lvl5pPr>
              <a:buFont typeface="Symbol" panose="05050102010706020507" pitchFamily="18" charset="2"/>
              <a:buChar char="-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Perception &amp; Image Quality [WiSe 21/22]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11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Perception &amp; Image Quality [WiSe 21/22]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022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7082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01.12.21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Perception &amp; Image Quality [WiSe 21/22]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4C5ECC2-E4C3-4008-9695-89A6DFDA9B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6490" y="365124"/>
            <a:ext cx="1807310" cy="1325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7899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C8AE14-2461-4535-A0FB-348871CB78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latin typeface="Bahnschrift"/>
              </a:rPr>
              <a:t>Abschlusspräsentation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1F08B77-B32E-41AF-AA00-43F1010BB2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9433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/>
              <a:t>Witek</a:t>
            </a:r>
            <a:r>
              <a:rPr lang="de-DE" dirty="0"/>
              <a:t>, Louis, </a:t>
            </a:r>
            <a:r>
              <a:rPr lang="de-DE" dirty="0" err="1"/>
              <a:t>Jarl</a:t>
            </a:r>
            <a:r>
              <a:rPr lang="de-DE" dirty="0"/>
              <a:t>, Johann</a:t>
            </a:r>
          </a:p>
        </p:txBody>
      </p:sp>
    </p:spTree>
    <p:extLst>
      <p:ext uri="{BB962C8B-B14F-4D97-AF65-F5344CB8AC3E}">
        <p14:creationId xmlns:p14="http://schemas.microsoft.com/office/powerpoint/2010/main" val="3499567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EC97D-49EB-412D-9831-4C155786E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33800" cy="1325563"/>
          </a:xfrm>
        </p:spPr>
        <p:txBody>
          <a:bodyPr/>
          <a:lstStyle/>
          <a:p>
            <a:r>
              <a:rPr lang="de-DE" dirty="0"/>
              <a:t>Fragestellung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9846DF-1461-4585-9907-EF3AB96C4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3938"/>
            <a:ext cx="3733800" cy="2800692"/>
          </a:xfrm>
        </p:spPr>
        <p:txBody>
          <a:bodyPr anchor="ctr"/>
          <a:lstStyle/>
          <a:p>
            <a:pPr marL="0" indent="0">
              <a:buNone/>
            </a:pPr>
            <a:r>
              <a:rPr lang="de-DE" dirty="0"/>
              <a:t>Haben Menschen für die Beurteilung von Bildern eine interne Referenz?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021A08-AABD-4BFC-AB01-78D126685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Bahnschrift"/>
              </a:rPr>
              <a:t>Perception &amp; Image Quality [</a:t>
            </a:r>
            <a:r>
              <a:rPr lang="en-US" dirty="0" err="1">
                <a:latin typeface="Bahnschrift"/>
              </a:rPr>
              <a:t>WiSe</a:t>
            </a:r>
            <a:r>
              <a:rPr lang="en-US" dirty="0">
                <a:latin typeface="Bahnschrift"/>
              </a:rPr>
              <a:t> 21/22]</a:t>
            </a:r>
            <a:endParaRPr lang="de-DE" dirty="0">
              <a:latin typeface="Calibri"/>
              <a:cs typeface="Calibri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F885A01-E43B-4951-9CFB-5FD12151DC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2645510" cy="365125"/>
          </a:xfrm>
        </p:spPr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999512E-C3E9-42C2-97D3-6252804DC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D49135E1-AE36-CC46-A5FE-FEAC442BAB8F}"/>
              </a:ext>
            </a:extLst>
          </p:cNvPr>
          <p:cNvSpPr txBox="1">
            <a:spLocks/>
          </p:cNvSpPr>
          <p:nvPr/>
        </p:nvSpPr>
        <p:spPr>
          <a:xfrm>
            <a:off x="6251531" y="1488963"/>
            <a:ext cx="3733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de-DE" dirty="0"/>
              <a:t>Hypothese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B1CEBC5-63AC-0949-8901-33BA4D6123FE}"/>
              </a:ext>
            </a:extLst>
          </p:cNvPr>
          <p:cNvSpPr txBox="1">
            <a:spLocks/>
          </p:cNvSpPr>
          <p:nvPr/>
        </p:nvSpPr>
        <p:spPr>
          <a:xfrm>
            <a:off x="6251531" y="2957776"/>
            <a:ext cx="3733800" cy="28006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sz="2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4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0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</a:pPr>
            <a:r>
              <a:rPr lang="de-DE" dirty="0"/>
              <a:t>Wenn Menschen bei der Bildbeurteilung eine interne Referenz benutzen, dann fallen Verzerrungen von Bildern eher bei geläufigen als bei unbekannten Bildern auf.</a:t>
            </a:r>
          </a:p>
        </p:txBody>
      </p:sp>
      <p:cxnSp>
        <p:nvCxnSpPr>
          <p:cNvPr id="10" name="Gewinkelte Verbindung 9">
            <a:extLst>
              <a:ext uri="{FF2B5EF4-FFF2-40B4-BE49-F238E27FC236}">
                <a16:creationId xmlns:a16="http://schemas.microsoft.com/office/drawing/2014/main" id="{C9772D5A-1517-434A-AE75-E2909DDCFFC5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>
            <a:off x="4572000" y="3234284"/>
            <a:ext cx="1679531" cy="1123838"/>
          </a:xfrm>
          <a:prstGeom prst="bentConnector3">
            <a:avLst>
              <a:gd name="adj1" fmla="val 50000"/>
            </a:avLst>
          </a:prstGeom>
          <a:ln w="57150">
            <a:solidFill>
              <a:srgbClr val="99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5816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EC97D-49EB-412D-9831-4C155786E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33800" cy="1325563"/>
          </a:xfrm>
        </p:spPr>
        <p:txBody>
          <a:bodyPr>
            <a:normAutofit/>
          </a:bodyPr>
          <a:lstStyle/>
          <a:p>
            <a:r>
              <a:rPr lang="de-DE" dirty="0"/>
              <a:t>Variablen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9846DF-1461-4585-9907-EF3AB96C4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4109"/>
            <a:ext cx="4044518" cy="3577701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de-DE" dirty="0"/>
              <a:t>Unabhängige Variablen: </a:t>
            </a:r>
          </a:p>
          <a:p>
            <a:pPr lvl="1" fontAlgn="base"/>
            <a:r>
              <a:rPr lang="de-DE" dirty="0"/>
              <a:t>Maß der Verzerrung</a:t>
            </a:r>
          </a:p>
          <a:p>
            <a:pPr lvl="1" fontAlgn="base"/>
            <a:r>
              <a:rPr lang="de-DE" dirty="0"/>
              <a:t>Entfremdung</a:t>
            </a:r>
          </a:p>
          <a:p>
            <a:pPr lvl="2" fontAlgn="base"/>
            <a:r>
              <a:rPr lang="de-DE" dirty="0"/>
              <a:t>inhaltlich</a:t>
            </a:r>
          </a:p>
          <a:p>
            <a:pPr lvl="3" fontAlgn="base"/>
            <a:r>
              <a:rPr lang="de-DE" dirty="0"/>
              <a:t>Portraits</a:t>
            </a:r>
          </a:p>
          <a:p>
            <a:pPr lvl="3" fontAlgn="base"/>
            <a:r>
              <a:rPr lang="de-DE" dirty="0"/>
              <a:t>Natur</a:t>
            </a:r>
          </a:p>
          <a:p>
            <a:pPr lvl="3" fontAlgn="base"/>
            <a:r>
              <a:rPr lang="de-DE" dirty="0"/>
              <a:t>Abstrakte Kunst</a:t>
            </a:r>
          </a:p>
          <a:p>
            <a:pPr lvl="2" fontAlgn="base"/>
            <a:r>
              <a:rPr lang="de-DE" dirty="0"/>
              <a:t>Geometrisch</a:t>
            </a:r>
          </a:p>
          <a:p>
            <a:pPr lvl="3" fontAlgn="base"/>
            <a:r>
              <a:rPr lang="de-DE" dirty="0"/>
              <a:t>Rotiert um 180°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021A08-AABD-4BFC-AB01-78D126685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Bahnschrift"/>
              </a:rPr>
              <a:t>Perception &amp; Image Quality [</a:t>
            </a:r>
            <a:r>
              <a:rPr lang="en-US" dirty="0" err="1">
                <a:latin typeface="Bahnschrift"/>
              </a:rPr>
              <a:t>WiSe</a:t>
            </a:r>
            <a:r>
              <a:rPr lang="en-US" dirty="0">
                <a:latin typeface="Bahnschrift"/>
              </a:rPr>
              <a:t> 21/22]</a:t>
            </a:r>
            <a:endParaRPr lang="de-DE" dirty="0">
              <a:latin typeface="Calibri"/>
              <a:cs typeface="Calibri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F885A01-E43B-4951-9CFB-5FD12151DC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2645510" cy="365125"/>
          </a:xfrm>
        </p:spPr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999512E-C3E9-42C2-97D3-6252804DC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D49135E1-AE36-CC46-A5FE-FEAC442BAB8F}"/>
              </a:ext>
            </a:extLst>
          </p:cNvPr>
          <p:cNvSpPr txBox="1">
            <a:spLocks/>
          </p:cNvSpPr>
          <p:nvPr/>
        </p:nvSpPr>
        <p:spPr>
          <a:xfrm>
            <a:off x="6251531" y="1488963"/>
            <a:ext cx="3733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endParaRPr lang="de-DE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B1CEBC5-63AC-0949-8901-33BA4D6123FE}"/>
              </a:ext>
            </a:extLst>
          </p:cNvPr>
          <p:cNvSpPr txBox="1">
            <a:spLocks/>
          </p:cNvSpPr>
          <p:nvPr/>
        </p:nvSpPr>
        <p:spPr>
          <a:xfrm>
            <a:off x="6251531" y="2957776"/>
            <a:ext cx="3733800" cy="28006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sz="2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4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0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fontAlgn="auto">
              <a:spcAft>
                <a:spcPts val="0"/>
              </a:spcAft>
              <a:buNone/>
            </a:pP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385841EC-F7AE-4C4F-B8AF-7344627358E0}"/>
              </a:ext>
            </a:extLst>
          </p:cNvPr>
          <p:cNvSpPr txBox="1">
            <a:spLocks/>
          </p:cNvSpPr>
          <p:nvPr/>
        </p:nvSpPr>
        <p:spPr>
          <a:xfrm>
            <a:off x="5287025" y="2024109"/>
            <a:ext cx="5241892" cy="35777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sz="2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4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0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Symbol" panose="05050102010706020507" pitchFamily="18" charset="2"/>
              <a:buNone/>
            </a:pPr>
            <a:r>
              <a:rPr lang="de-DE" dirty="0"/>
              <a:t>Abhängige Variable:</a:t>
            </a:r>
          </a:p>
          <a:p>
            <a:pPr lvl="1" fontAlgn="auto">
              <a:spcAft>
                <a:spcPts val="0"/>
              </a:spcAft>
            </a:pPr>
            <a:r>
              <a:rPr lang="de-DE" dirty="0"/>
              <a:t>Wahrgenommene Verzerrung</a:t>
            </a:r>
          </a:p>
        </p:txBody>
      </p:sp>
    </p:spTree>
    <p:extLst>
      <p:ext uri="{BB962C8B-B14F-4D97-AF65-F5344CB8AC3E}">
        <p14:creationId xmlns:p14="http://schemas.microsoft.com/office/powerpoint/2010/main" val="1148687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EC97D-49EB-412D-9831-4C155786E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6038589" cy="1325563"/>
          </a:xfrm>
        </p:spPr>
        <p:txBody>
          <a:bodyPr>
            <a:normAutofit/>
          </a:bodyPr>
          <a:lstStyle/>
          <a:p>
            <a:r>
              <a:rPr lang="de-DE" dirty="0"/>
              <a:t>Stimuli – Beispielbilder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021A08-AABD-4BFC-AB01-78D126685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Bahnschrift"/>
              </a:rPr>
              <a:t>Perception &amp; Image Quality [</a:t>
            </a:r>
            <a:r>
              <a:rPr lang="en-US" dirty="0" err="1">
                <a:latin typeface="Bahnschrift"/>
              </a:rPr>
              <a:t>WiSe</a:t>
            </a:r>
            <a:r>
              <a:rPr lang="en-US" dirty="0">
                <a:latin typeface="Bahnschrift"/>
              </a:rPr>
              <a:t> 21/22]</a:t>
            </a:r>
            <a:endParaRPr lang="de-DE" dirty="0">
              <a:latin typeface="Calibri"/>
              <a:cs typeface="Calibri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F885A01-E43B-4951-9CFB-5FD12151DC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2645510" cy="365125"/>
          </a:xfrm>
        </p:spPr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999512E-C3E9-42C2-97D3-6252804DC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1E7BD7E-DB26-4BDB-A393-1C65CAE01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690" y="1353684"/>
            <a:ext cx="2412320" cy="241232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038FCEA6-6E70-4414-9AB0-2156901BC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255" y="1346712"/>
            <a:ext cx="2412320" cy="2419292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B8DE04F-31AA-4D2E-ABBE-010EDA10623C}"/>
              </a:ext>
            </a:extLst>
          </p:cNvPr>
          <p:cNvSpPr txBox="1"/>
          <p:nvPr/>
        </p:nvSpPr>
        <p:spPr>
          <a:xfrm>
            <a:off x="162122" y="6215874"/>
            <a:ext cx="21105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Quellen: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6E2CEBEA-95A8-447D-B51B-AAD30BDDB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2586" y="3803067"/>
            <a:ext cx="2412320" cy="241232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EC31C4AB-8590-4971-8FD7-147AFEBBED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5614" y="1346712"/>
            <a:ext cx="2419292" cy="241929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2A1909A9-0FE8-4710-A3F5-04BF820A03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3255" y="3803067"/>
            <a:ext cx="2412320" cy="2412320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16CEC8C9-9BE4-47DB-B563-2075BED5A5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2690" y="3803067"/>
            <a:ext cx="2412320" cy="241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894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EC97D-49EB-412D-9831-4C155786E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2225"/>
            <a:ext cx="6038589" cy="1325563"/>
          </a:xfrm>
        </p:spPr>
        <p:txBody>
          <a:bodyPr>
            <a:normAutofit/>
          </a:bodyPr>
          <a:lstStyle/>
          <a:p>
            <a:r>
              <a:rPr lang="de-DE" dirty="0"/>
              <a:t>Methode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7021A08-AABD-4BFC-AB01-78D126685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Bahnschrift"/>
              </a:rPr>
              <a:t>Perception &amp; Image Quality [</a:t>
            </a:r>
            <a:r>
              <a:rPr lang="en-US" dirty="0" err="1">
                <a:latin typeface="Bahnschrift"/>
              </a:rPr>
              <a:t>WiSe</a:t>
            </a:r>
            <a:r>
              <a:rPr lang="en-US" dirty="0">
                <a:latin typeface="Bahnschrift"/>
              </a:rPr>
              <a:t> 21/22]</a:t>
            </a:r>
            <a:endParaRPr lang="de-DE" dirty="0">
              <a:latin typeface="Calibri"/>
              <a:cs typeface="Calibri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F885A01-E43B-4951-9CFB-5FD12151DC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4"/>
            <a:ext cx="2645510" cy="365125"/>
          </a:xfrm>
        </p:spPr>
        <p:txBody>
          <a:bodyPr/>
          <a:lstStyle/>
          <a:p>
            <a:r>
              <a:rPr lang="de-DE"/>
              <a:t>01.12.21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999512E-C3E9-42C2-97D3-6252804DC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46E2B2DF-3102-794F-8552-D0FA59BE74F1}"/>
              </a:ext>
            </a:extLst>
          </p:cNvPr>
          <p:cNvSpPr txBox="1">
            <a:spLocks/>
          </p:cNvSpPr>
          <p:nvPr/>
        </p:nvSpPr>
        <p:spPr>
          <a:xfrm>
            <a:off x="8774465" y="1763138"/>
            <a:ext cx="2645511" cy="2286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sz="2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4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0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de-DE" sz="48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51C820E4-8CB9-7345-BDA2-4E576CDED0D0}"/>
              </a:ext>
            </a:extLst>
          </p:cNvPr>
          <p:cNvSpPr txBox="1">
            <a:spLocks/>
          </p:cNvSpPr>
          <p:nvPr/>
        </p:nvSpPr>
        <p:spPr>
          <a:xfrm>
            <a:off x="174623" y="1092592"/>
            <a:ext cx="3621456" cy="2286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sz="2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4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0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de-DE" sz="4800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AC1487CA-93C0-3D4B-BE7B-329488F13328}"/>
              </a:ext>
            </a:extLst>
          </p:cNvPr>
          <p:cNvSpPr txBox="1">
            <a:spLocks/>
          </p:cNvSpPr>
          <p:nvPr/>
        </p:nvSpPr>
        <p:spPr>
          <a:xfrm>
            <a:off x="3417536" y="3791397"/>
            <a:ext cx="3621456" cy="2286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Symbol" panose="05050102010706020507" pitchFamily="18" charset="2"/>
              <a:buChar char="-"/>
              <a:defRPr sz="2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4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20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ymbol" panose="05050102010706020507" pitchFamily="18" charset="2"/>
              <a:buChar char="-"/>
              <a:defRPr sz="1800" kern="1200">
                <a:solidFill>
                  <a:srgbClr val="767171"/>
                </a:solidFill>
                <a:latin typeface="Bahnschrift" panose="020B05020402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de-DE" sz="4800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F1E6347-6469-4E58-B433-3FE7A3BAACF2}"/>
              </a:ext>
            </a:extLst>
          </p:cNvPr>
          <p:cNvSpPr txBox="1"/>
          <p:nvPr/>
        </p:nvSpPr>
        <p:spPr>
          <a:xfrm>
            <a:off x="4161183" y="1347788"/>
            <a:ext cx="719261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Symbol" panose="05050102010706020507" pitchFamily="18" charset="2"/>
              <a:buChar char="-"/>
            </a:pPr>
            <a:r>
              <a:rPr lang="de-DE" sz="2800" dirty="0">
                <a:solidFill>
                  <a:srgbClr val="767171"/>
                </a:solidFill>
                <a:latin typeface="Bahnschrift" panose="020B0502040204020203" pitchFamily="34" charset="0"/>
              </a:rPr>
              <a:t>Single Stimulus MOS</a:t>
            </a:r>
          </a:p>
          <a:p>
            <a:pPr marL="171450" indent="-171450" algn="l">
              <a:buFont typeface="Symbol" panose="05050102010706020507" pitchFamily="18" charset="2"/>
              <a:buChar char="-"/>
            </a:pPr>
            <a:r>
              <a:rPr lang="de-DE" sz="2800" dirty="0">
                <a:solidFill>
                  <a:srgbClr val="767171"/>
                </a:solidFill>
                <a:latin typeface="Bahnschrift" panose="020B0502040204020203" pitchFamily="34" charset="0"/>
              </a:rPr>
              <a:t>Fünf Bewertungsstufen:</a:t>
            </a:r>
          </a:p>
          <a:p>
            <a:pPr marL="628650" lvl="1" indent="-171450" algn="l">
              <a:buFont typeface="Symbol" panose="05050102010706020507" pitchFamily="18" charset="2"/>
              <a:buChar char="-"/>
            </a:pPr>
            <a:r>
              <a:rPr lang="de-DE" sz="2800" dirty="0">
                <a:solidFill>
                  <a:srgbClr val="767171"/>
                </a:solidFill>
                <a:latin typeface="Bahnschrift" panose="020B0502040204020203" pitchFamily="34" charset="0"/>
              </a:rPr>
              <a:t>5 Kompressionsstufen</a:t>
            </a:r>
          </a:p>
          <a:p>
            <a:pPr marL="628650" lvl="1" indent="-171450" algn="l">
              <a:buFont typeface="Symbol" panose="05050102010706020507" pitchFamily="18" charset="2"/>
              <a:buChar char="-"/>
            </a:pPr>
            <a:r>
              <a:rPr lang="en-US" sz="2800" dirty="0">
                <a:solidFill>
                  <a:srgbClr val="767171"/>
                </a:solidFill>
                <a:latin typeface="Bahnschrift" panose="020B0502040204020203" pitchFamily="34" charset="0"/>
              </a:rPr>
              <a:t>Low (1), Med-Low (2), Med (3), Med- High (4), High (5)</a:t>
            </a:r>
            <a:endParaRPr lang="de-DE" sz="2800" dirty="0">
              <a:solidFill>
                <a:srgbClr val="767171"/>
              </a:solidFill>
              <a:latin typeface="Bahnschrift" panose="020B0502040204020203" pitchFamily="34" charset="0"/>
            </a:endParaRPr>
          </a:p>
          <a:p>
            <a:pPr marL="171450" indent="-171450" algn="l">
              <a:buFont typeface="Symbol" panose="05050102010706020507" pitchFamily="18" charset="2"/>
              <a:buChar char="-"/>
            </a:pPr>
            <a:r>
              <a:rPr lang="de-DE" sz="2800" dirty="0">
                <a:solidFill>
                  <a:srgbClr val="767171"/>
                </a:solidFill>
                <a:latin typeface="Bahnschrift" panose="020B0502040204020203" pitchFamily="34" charset="0"/>
              </a:rPr>
              <a:t>Frage:  Wie stark ist die beobachtete  Verzerrung?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9045AEE-2097-40D2-8581-28E5173C4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211190"/>
            <a:ext cx="3142057" cy="313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12813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7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TU_PPT_Master_mitBild_V02_Aussicht</Template>
  <TotalTime>0</TotalTime>
  <Words>153</Words>
  <Application>Microsoft Office PowerPoint</Application>
  <PresentationFormat>Breitbild</PresentationFormat>
  <Paragraphs>39</Paragraphs>
  <Slides>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1" baseType="lpstr">
      <vt:lpstr>Arial</vt:lpstr>
      <vt:lpstr>Bahnschrift</vt:lpstr>
      <vt:lpstr>Calibri</vt:lpstr>
      <vt:lpstr>Calibri Light</vt:lpstr>
      <vt:lpstr>Symbol</vt:lpstr>
      <vt:lpstr>Office Theme</vt:lpstr>
      <vt:lpstr>Abschlusspräsentation</vt:lpstr>
      <vt:lpstr>Fragestellung</vt:lpstr>
      <vt:lpstr>Variablen</vt:lpstr>
      <vt:lpstr>Stimuli – Beispielbilder</vt:lpstr>
      <vt:lpstr>Methode</vt:lpstr>
    </vt:vector>
  </TitlesOfParts>
  <Company>TU-Berlin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TKN_Milestone_1</dc:title>
  <dc:creator>Johann Hackler</dc:creator>
  <cp:lastModifiedBy>Jarl-Sebastian Soerensen</cp:lastModifiedBy>
  <cp:revision>8</cp:revision>
  <cp:lastPrinted>2020-01-24T13:24:10Z</cp:lastPrinted>
  <dcterms:created xsi:type="dcterms:W3CDTF">2013-10-10T08:42:41Z</dcterms:created>
  <dcterms:modified xsi:type="dcterms:W3CDTF">2022-01-29T12:54:31Z</dcterms:modified>
</cp:coreProperties>
</file>

<file path=docProps/thumbnail.jpeg>
</file>